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94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025800008f0856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d9227d98?vcp=1&amp;pid=f27a362a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26_1#68cdaf33d?vaa=1&amp;vcp=1&amp;vop=1&amp;pid=bd9227d98&amp;color=36,64,97&amp;vtp=1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[广东清远2025高二期末]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如图所示，要让电路从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处只有一条支路接通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，则不同的路径有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4_BD.26_1#68cdaf33d?vaa=1&amp;vcp=1&amp;vop=1&amp;pid=bd9227d9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26_2#68cdaf33d?vaa=1&amp;vcp=1&amp;vop=1&amp;pid=bd9227d98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4800" y="2111081"/>
            <a:ext cx="3959352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AN.28_1#68cdaf33d.bracket?vaa=1&amp;vcp=1&amp;vop=1&amp;pid=bd9227d98&amp;color=36,64,97&amp;vpa=7&amp;vtp=1"/>
          <p:cNvSpPr/>
          <p:nvPr/>
        </p:nvSpPr>
        <p:spPr>
          <a:xfrm>
            <a:off x="701421" y="170341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4_BD.26_3#68cdaf33d.choices?vaa=1&amp;vcp=1&amp;vop=1&amp;pid=bd9227d98&amp;color=36,64,97&amp;vtp=1&amp;bbb=1"/>
          <p:cNvSpPr/>
          <p:nvPr/>
        </p:nvSpPr>
        <p:spPr>
          <a:xfrm>
            <a:off x="539496" y="345728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.9条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27_1#68cdaf33d?vaa=1&amp;vcp=1&amp;vop=1&amp;pid=bd9227d98&amp;color=36,64,97&amp;vtp=1&amp;bbb=1"/>
              <p:cNvSpPr/>
              <p:nvPr/>
            </p:nvSpPr>
            <p:spPr>
              <a:xfrm>
                <a:off x="539496" y="386876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由题意知可以按上、下两条路径分为两类，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路径中有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1条路径，下路径中有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2×3=6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（条）不同的路径.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据分类计数原理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，不同的路径共有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1+6=7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4_AS.27_1#68cdaf33d?vaa=1&amp;vcp=1&amp;vop=1&amp;pid=bd9227d9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68761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0_1#91c72e35f?vaa=1&amp;vcp=1&amp;vop=1&amp;pid=bd9227d98&amp;color=36,64,97&amp;vtp=1&amp;bt=1&amp;bbb=1&amp;hb=1"/>
              <p:cNvSpPr/>
              <p:nvPr/>
            </p:nvSpPr>
            <p:spPr>
              <a:xfrm>
                <a:off x="539496" y="212339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6名同学均报考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三所院校中的一所，如果每一所院校至少有1人报考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，则不同的报考方法共有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30_1#91c72e35f?vaa=1&amp;vcp=1&amp;vop=1&amp;pid=bd9227d9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339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2_1#91c72e35f.bracket?vaa=1&amp;vcp=1&amp;vop=1&amp;pid=bd9227d98&amp;color=36,64,97&amp;vpa=8&amp;vtp=1"/>
          <p:cNvSpPr/>
          <p:nvPr/>
        </p:nvSpPr>
        <p:spPr>
          <a:xfrm>
            <a:off x="701421" y="2621616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30_2#91c72e35f.choices?vaa=1&amp;vcp=1&amp;vop=1&amp;pid=bd9227d98&amp;color=36,64,97&amp;vtp=1&amp;bbb=1"/>
          <p:cNvSpPr/>
          <p:nvPr/>
        </p:nvSpPr>
        <p:spPr>
          <a:xfrm>
            <a:off x="539496" y="294044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87015" algn="l"/>
                <a:tab pos="5777230" algn="l"/>
                <a:tab pos="85388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729种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.540种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1_1#91c72e35f?vaa=1&amp;vcp=1&amp;vop=1&amp;pid=bd9227d98&amp;color=36,64,97&amp;vtp=1&amp;bbb=1&amp;hb=1"/>
              <p:cNvSpPr/>
              <p:nvPr/>
            </p:nvSpPr>
            <p:spPr>
              <a:xfrm>
                <a:off x="539496" y="331376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6人任意报考三所院校的情况共有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院校没人报的情况有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（种），同理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院校没人报的情况各有64种.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院校都没人报、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院校都没人报、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院校都没人报各有1种情况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：两所院校都没人报的情况重复计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</a:t>
                </a:r>
                <a:r>
                  <a:rPr lang="en-US" altLang="zh-CN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，所以不同的报考方法共有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729−3×64+3=540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31_1#91c72e35f?vaa=1&amp;vcp=1&amp;vop=1&amp;pid=bd9227d9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3766"/>
                <a:ext cx="11109960" cy="1611440"/>
              </a:xfrm>
              <a:prstGeom prst="rect">
                <a:avLst/>
              </a:prstGeom>
              <a:blipFill>
                <a:blip r:embed="rId4"/>
                <a:stretch>
                  <a:fillRect l="-1317" r="-60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4_1#830b05759?vaa=1&amp;vcp=1&amp;vop=1&amp;pid=bd9227d98&amp;color=36,64,97&amp;vtp=1&amp;bt=1&amp;bbb=1&amp;hb=1"/>
              <p:cNvSpPr/>
              <p:nvPr/>
            </p:nvSpPr>
            <p:spPr>
              <a:xfrm>
                <a:off x="539496" y="1266335"/>
                <a:ext cx="11109960" cy="7816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〈要点6〉设集合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2,3,4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中满足条件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的元素个数为(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34_1#830b05759?vaa=1&amp;vcp=1&amp;vop=1&amp;pid=bd9227d9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6335"/>
                <a:ext cx="11109960" cy="781685"/>
              </a:xfrm>
              <a:prstGeom prst="rect">
                <a:avLst/>
              </a:prstGeom>
              <a:blipFill>
                <a:blip r:embed="rId3"/>
                <a:stretch>
                  <a:fillRect l="-1317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6_1#830b05759.bracket?vaa=1&amp;vcp=1&amp;vop=1&amp;pid=bd9227d98&amp;color=36,64,97&amp;vpa=9&amp;vtp=1"/>
          <p:cNvSpPr/>
          <p:nvPr/>
        </p:nvSpPr>
        <p:spPr>
          <a:xfrm>
            <a:off x="5221351" y="177960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34_2#830b05759.choices?vaa=1&amp;vcp=1&amp;vop=1&amp;pid=bd9227d98&amp;color=36,64,97&amp;vtp=1&amp;bbb=1"/>
          <p:cNvSpPr/>
          <p:nvPr/>
        </p:nvSpPr>
        <p:spPr>
          <a:xfrm>
            <a:off x="539496" y="205621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.180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B.210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C.240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.241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5_1#830b05759?vaa=1&amp;vcp=1&amp;vop=1&amp;pid=bd9227d98&amp;color=36,64,97&amp;vtp=1&amp;bbb=1&amp;hb=1"/>
              <p:cNvSpPr/>
              <p:nvPr/>
            </p:nvSpPr>
            <p:spPr>
              <a:xfrm>
                <a:off x="539496" y="2420701"/>
                <a:ext cx="11109960" cy="32976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2,3,4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都有3种不同的取值，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3×3×3×3×3=243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（个）元素，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中满足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的情况只有1种，即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都有2种不同的取值，共有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2×2×2×2×2=32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）不同的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情况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所以集合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中满足条件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的元素个数为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243−1−32=210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35_1#830b05759?vaa=1&amp;vcp=1&amp;vop=1&amp;pid=bd9227d9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0701"/>
                <a:ext cx="11109960" cy="3297619"/>
              </a:xfrm>
              <a:prstGeom prst="rect">
                <a:avLst/>
              </a:prstGeom>
              <a:blipFill>
                <a:blip r:embed="rId4"/>
                <a:stretch>
                  <a:fillRect l="-1317" r="-549" b="-42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8_1#5c1a17516?htil=1&amp;vaa=1&amp;vcp=1&amp;vop=1&amp;pid=bd9227d98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26556" y="2599740"/>
            <a:ext cx="2834640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4_BD.38_2#5c1a17516?htil=1&amp;vaa=1&amp;vcp=1&amp;vop=1&amp;pid=bd9227d98&amp;color=36,64,97&amp;vtp=1&amp;bt=1&amp;bbb=1&amp;hb=1"/>
          <p:cNvSpPr/>
          <p:nvPr/>
        </p:nvSpPr>
        <p:spPr>
          <a:xfrm>
            <a:off x="539496" y="2535732"/>
            <a:ext cx="81381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1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.〈要点3〉</a:t>
            </a: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在如图所示的5个区域内种植花卉，每个区域种植1种花卉</a:t>
            </a:r>
            <a:r>
              <a:rPr lang="en-US" altLang="zh-CN" sz="1800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，且相邻区域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种植的花卉不同</a:t>
            </a:r>
            <a:r>
              <a:rPr lang="en-US" altLang="zh-CN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.若有6种不同的花卉可供选择</a:t>
            </a:r>
            <a:r>
              <a:rPr lang="en-US" altLang="zh-CN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，则不同的种植方法种数是</a:t>
            </a:r>
            <a:r>
              <a:rPr lang="en-US" altLang="zh-CN" i="0" spc="-5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pc="-5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40_1#5c1a17516?vaa=1&amp;vcp=1&amp;vop=1&amp;pid=bd9227d98&amp;color=36,64,97&amp;mp=1&amp;vtp=1&amp;bt=1&amp;bbb=1"/>
              <p:cNvSpPr/>
              <p:nvPr/>
            </p:nvSpPr>
            <p:spPr>
              <a:xfrm>
                <a:off x="539496" y="898378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如图，设5个区域分别是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AS.40_1#5c1a17516?vaa=1&amp;vcp=1&amp;vop=1&amp;pid=bd9227d98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98378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AS.40_2#5c1a17516?vaa=1&amp;vcp=1&amp;vop=1&amp;pid=bd9227d98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1278" y="1399012"/>
            <a:ext cx="2657252" cy="177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40_3#5c1a17516?vaa=1&amp;vcp=1&amp;vop=1&amp;pid=bd9227d98&amp;color=36,64,97&amp;vtp=1&amp;bbb=1"/>
              <p:cNvSpPr/>
              <p:nvPr/>
            </p:nvSpPr>
            <p:spPr>
              <a:xfrm>
                <a:off x="539496" y="3318122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第一步：选择1种花卉种植在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区域，有6种选择方法.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：从剩下的5种花卉中选择1种种植在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区域，有5种选择方法.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：从剩下的4种花卉中选择1种种植在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区域，有4种选择方法.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：若区域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种植同种花卉，则区域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可选择的花卉有4种；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种植不同种花卉，则区域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有3种选择方法，区域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有4种选择方法.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不同的种植方法种数是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6×5×4×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1×4+3×4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40_3#5c1a17516?vaa=1&amp;vcp=1&amp;vop=1&amp;pid=bd9227d9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8122"/>
                <a:ext cx="11109960" cy="2449640"/>
              </a:xfrm>
              <a:prstGeom prst="rect">
                <a:avLst/>
              </a:prstGeom>
              <a:blipFill>
                <a:blip r:embed="rId5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41_1#5c1a17516?vaa=1&amp;vcp=1&amp;vop=1&amp;pid=bd9227d98&amp;color=36,64,97&amp;vtp=1&amp;bbb=1"/>
          <p:cNvSpPr/>
          <p:nvPr/>
        </p:nvSpPr>
        <p:spPr>
          <a:xfrm>
            <a:off x="539496" y="574382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920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2_1#9717d7478?vaa=1&amp;vcp=1&amp;vop=1&amp;pid=bd9227d98&amp;color=36,64,97&amp;vtp=1&amp;bt=1&amp;bbb=1&amp;hb=1"/>
          <p:cNvSpPr/>
          <p:nvPr/>
        </p:nvSpPr>
        <p:spPr>
          <a:xfrm>
            <a:off x="539496" y="1010716"/>
            <a:ext cx="11109960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9.〈要点5〉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在7名会下棋的学生中，有5名会下象棋，有4名会下围棋.现在从7人中选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2人分别参加象棋比赛和围</a:t>
            </a:r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棋比赛，则不同的选法共有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4_AN.44_1#9717d7478.blank?vaa=1&amp;vcp=1&amp;vop=1&amp;pid=bd9227d98&amp;color=36,64,97&amp;vpa=11&amp;vtp=1&amp;bbb=1"/>
          <p:cNvSpPr/>
          <p:nvPr/>
        </p:nvSpPr>
        <p:spPr>
          <a:xfrm>
            <a:off x="3288252" y="1328534"/>
            <a:ext cx="3952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43_1#9717d7478?vaa=1&amp;vcp=1&amp;vop=1&amp;pid=bd9227d98&amp;color=36,64,97&amp;vtp=1&amp;bbb=1&amp;hb=1"/>
              <p:cNvSpPr/>
              <p:nvPr/>
            </p:nvSpPr>
            <p:spPr>
              <a:xfrm>
                <a:off x="539496" y="1702231"/>
                <a:ext cx="11109960" cy="4367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5+4−7=2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可知，有2名学生既会下象棋又会下围棋.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参加象棋比赛的学生有两种选法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：在只会下象棋的3人中选或在既会下象棋又会下围棋的2人中选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；选参加围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棋比赛的学生也有两种选法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：在只会下围棋的2人中选或在既会下象棋又会下围棋的2人中选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．则可得四类不同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的选法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3名只会下象棋的学生中选1名参加象棋比赛，同时从2名只会下围棋的学生中选1名参加围棋比赛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3×2=6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3名只会下象棋的学生中选1名参加象棋比赛，同时从2名既会下象棋又会下围棋的学生中选1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名参加围棋比赛，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3×2=6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2名只会下围棋的学生中选1名参加围棋比赛，同时从2名既会下象棋又会下围棋的学生中选1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名参加象棋比赛，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名既会下象棋又会下围棋的学生分别参加象棋比赛和围棋比赛,有2种选法．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6+6+4+2=18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（种）选法．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43_1#9717d7478?vaa=1&amp;vcp=1&amp;vop=1&amp;pid=bd9227d9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02231"/>
                <a:ext cx="11109960" cy="4367530"/>
              </a:xfrm>
              <a:prstGeom prst="rect">
                <a:avLst/>
              </a:prstGeom>
              <a:blipFill>
                <a:blip r:embed="rId3"/>
                <a:stretch>
                  <a:fillRect l="-1317" t="-558" r="-2305" b="-32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1144d888?vcp=1&amp;pid=f27a362a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46_1#c4081b289?vaa=1&amp;vcp=1&amp;vop=1&amp;pid=d1144d888&amp;color=36,64,97&amp;vtp=1&amp;bbb=1&amp;hb=1"/>
              <p:cNvSpPr/>
              <p:nvPr/>
            </p:nvSpPr>
            <p:spPr>
              <a:xfrm>
                <a:off x="539496" y="1202396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[重庆高中数学联赛]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小明在注册账号时想到一个问题.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他将这个问题简化如下：可以使用字符1,2,3,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来组成五位密码，要求必须包含数字、小写字母和大写字母，且不可以出现两个相同的字符相邻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.例如密码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可以设置为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123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𝑎𝐴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，但不能设置为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123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112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，则可以设置不同的密码的个数为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4_BD.46_1#c4081b289?vaa=1&amp;vcp=1&amp;vop=1&amp;pid=d1144d88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274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48_1#c4081b289.blank?vaa=1&amp;vcp=1&amp;vop=1&amp;pid=d1144d888&amp;color=36,64,97&amp;vpa=12&amp;vtp=1&amp;bbb=1"/>
          <p:cNvSpPr/>
          <p:nvPr/>
        </p:nvSpPr>
        <p:spPr>
          <a:xfrm>
            <a:off x="9773125" y="1989161"/>
            <a:ext cx="8524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</a:t>
            </a:r>
            <a:r>
              <a:rPr lang="en-US" altLang="zh-CN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758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47_1#c4081b289?vaa=1&amp;vcp=1&amp;vop=1&amp;pid=d1144d888&amp;color=36,64,97&amp;vtp=1&amp;bbb=1"/>
              <p:cNvSpPr/>
              <p:nvPr/>
            </p:nvSpPr>
            <p:spPr>
              <a:xfrm>
                <a:off x="539496" y="2396196"/>
                <a:ext cx="11109960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先只考虑相邻字符不同的密码，共有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里面不满足要求的密码有两类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一类是仅包含单一字符类型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（如全数字），这类共有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二类是仅包含两种字符类型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（如数字和小写字母），共有6个不同的字符可选，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满足相邻字符不同的密码有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750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（种），其中只含有单一字符类型的有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第二类共有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750−96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962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以可以设置不同密码的总个数为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864−144−10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962=25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758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4_AS.47_1#c4081b289?vaa=1&amp;vcp=1&amp;vop=1&amp;pid=d1144d88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6196"/>
                <a:ext cx="11109960" cy="2868740"/>
              </a:xfrm>
              <a:prstGeom prst="rect">
                <a:avLst/>
              </a:prstGeom>
              <a:blipFill>
                <a:blip r:embed="rId4"/>
                <a:stretch>
                  <a:fillRect l="-1317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d26269b9e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d26269b9e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第7章</a:t>
            </a:r>
            <a:endParaRPr lang="en-US" altLang="zh-CN" sz="5400" dirty="0"/>
          </a:p>
        </p:txBody>
      </p:sp>
      <p:sp>
        <p:nvSpPr>
          <p:cNvPr id="4" name="C_1_BD#d26269b9e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f27a362a1.fixed?vcp=1&amp;pid=d26269b9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f27a362a1.fixed?vcp=1&amp;pid=d26269b9e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</a:t>
            </a:r>
            <a:endParaRPr lang="en-US" altLang="zh-CN" sz="5400" dirty="0"/>
          </a:p>
        </p:txBody>
      </p:sp>
      <p:sp>
        <p:nvSpPr>
          <p:cNvPr id="4" name="C_2_BD#f27a362a1.fixed?vcp=1&amp;pid=d26269b9e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两个基本计数原理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2d7fcbd3?vcp=1&amp;pid=f27a362a1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4_BD.1_1#7f8c85fd6?vaa=1&amp;vcp=1&amp;vop=1&amp;pid=42d7fcbd3&amp;color=36,64,97&amp;vtp=1&amp;bbb=1&amp;hb=1"/>
          <p:cNvSpPr/>
          <p:nvPr/>
        </p:nvSpPr>
        <p:spPr>
          <a:xfrm>
            <a:off x="539496" y="120239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[河北邯郸五校2025高二联考]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某校开设6门球类运动课程、4门田径类运动课程和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2门水上运动课程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供学生学习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，某名学生任选1门课程学习，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则不同的选法共有(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4_AN.3_1#7f8c85fd6.bracket?vaa=1&amp;vcp=1&amp;vop=1&amp;pid=42d7fcbd3&amp;color=36,64,97&amp;vpa=1&amp;vtp=1"/>
          <p:cNvSpPr/>
          <p:nvPr/>
        </p:nvSpPr>
        <p:spPr>
          <a:xfrm>
            <a:off x="6759321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4_BD.1_2#7f8c85fd6.choices?vaa=1&amp;vcp=1&amp;vop=1&amp;pid=42d7fcbd3&amp;color=36,64,97&amp;vtp=1&amp;bbb=1"/>
          <p:cNvSpPr/>
          <p:nvPr/>
        </p:nvSpPr>
        <p:spPr>
          <a:xfrm>
            <a:off x="539496" y="20260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48种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_1#7f8c85fd6?vaa=1&amp;vcp=1&amp;vop=1&amp;pid=42d7fcbd3&amp;color=36,64,97&amp;vtp=1&amp;bbb=1"/>
              <p:cNvSpPr/>
              <p:nvPr/>
            </p:nvSpPr>
            <p:spPr>
              <a:xfrm>
                <a:off x="539496" y="244134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根据分类计数原理，可得不同的选法共有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6+4+2=12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（种）．故选D．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4_AS.2_1#7f8c85fd6?vaa=1&amp;vcp=1&amp;vop=1&amp;pid=42d7fcbd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1344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17545bf48?vaa=1&amp;vcp=1&amp;vop=1&amp;pid=42d7fcbd3&amp;color=36,64,97&amp;vtp=1&amp;bt=1&amp;bbb=1"/>
          <p:cNvSpPr/>
          <p:nvPr/>
        </p:nvSpPr>
        <p:spPr>
          <a:xfrm>
            <a:off x="539496" y="273404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2.〈要点2〉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[重庆部分学校2024高二期中]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300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的不同正因数的个数为(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3" name="QC_4_AN.7_1#17545bf48.bracket?vaa=1&amp;vcp=1&amp;vop=1&amp;pid=42d7fcbd3&amp;color=36,64,97&amp;vpa=2&amp;vtp=1"/>
          <p:cNvSpPr/>
          <p:nvPr/>
        </p:nvSpPr>
        <p:spPr>
          <a:xfrm>
            <a:off x="7616571" y="281354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5_2#17545bf48.choices?vaa=1&amp;vcp=1&amp;vop=1&amp;pid=42d7fcbd3&amp;color=36,64,97&amp;vtp=1&amp;bbb=1"/>
          <p:cNvSpPr/>
          <p:nvPr/>
        </p:nvSpPr>
        <p:spPr>
          <a:xfrm>
            <a:off x="539496" y="314812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B.20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.24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17545bf48?vaa=1&amp;vcp=1&amp;vop=1&amp;pid=42d7fcbd3&amp;color=36,64,97&amp;vtp=1&amp;bbb=1"/>
              <p:cNvSpPr/>
              <p:nvPr/>
            </p:nvSpPr>
            <p:spPr>
              <a:xfrm>
                <a:off x="539496" y="3521442"/>
                <a:ext cx="11109960" cy="785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300=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，则300的正因数为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1,2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𝛾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1,2，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300的不同正因数有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3×2×3=18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6_1#17545bf48?vaa=1&amp;vcp=1&amp;vop=1&amp;pid=42d7fcbd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1442"/>
                <a:ext cx="11109960" cy="785940"/>
              </a:xfrm>
              <a:prstGeom prst="rect">
                <a:avLst/>
              </a:prstGeom>
              <a:blipFill>
                <a:blip r:embed="rId3"/>
                <a:stretch>
                  <a:fillRect l="-1317" b="-170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9_1#07d17deb1?vcp=1&amp;vop=1&amp;pid=42d7fcbd3&amp;color=36,64,97&amp;vtp=1&amp;bt=1&amp;bbb=1"/>
          <p:cNvSpPr/>
          <p:nvPr/>
        </p:nvSpPr>
        <p:spPr>
          <a:xfrm>
            <a:off x="539496" y="27257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3.〈易错点〉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一个口袋里有5封信，另一个口袋里有4封信，各封信内容均不相同.</a:t>
            </a:r>
            <a:endParaRPr lang="en-US" altLang="zh-CN" sz="1800" dirty="0"/>
          </a:p>
        </p:txBody>
      </p:sp>
      <p:sp>
        <p:nvSpPr>
          <p:cNvPr id="3" name="QB_5_BD.10_1#24e328052?vaa=1&amp;vcp=1&amp;vop=1&amp;pid=07d17deb1&amp;color=36,64,97&amp;vtp=1&amp;bbb=1"/>
          <p:cNvSpPr/>
          <p:nvPr/>
        </p:nvSpPr>
        <p:spPr>
          <a:xfrm>
            <a:off x="539496" y="314136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从两个口袋中任取1封信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种不同的取法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12_1#24e328052.blank?vaa=1&amp;vcp=1&amp;vop=1&amp;pid=07d17deb1&amp;color=36,64,97&amp;vpa=3&amp;vtp=1"/>
          <p:cNvSpPr/>
          <p:nvPr/>
        </p:nvSpPr>
        <p:spPr>
          <a:xfrm>
            <a:off x="3974052" y="3099453"/>
            <a:ext cx="2809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1_1#24e328052?vaa=1&amp;vcp=1&amp;vop=1&amp;pid=07d17deb1&amp;color=36,64,97&amp;vtp=1&amp;bbb=1&amp;hb=1"/>
              <p:cNvSpPr/>
              <p:nvPr/>
            </p:nvSpPr>
            <p:spPr>
              <a:xfrm>
                <a:off x="539496" y="3561669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任取1封信，不论从哪个口袋中取，都能单独完成这件事，是分类问题,从第一个口袋中取1封信有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取法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，从第二个口袋中取1封信有4种取法，则共有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5+4=9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（种）不同的取法.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5_AS.11_1#24e328052?vaa=1&amp;vcp=1&amp;vop=1&amp;pid=07d17deb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61669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592f46800?vaa=1&amp;vcp=1&amp;vop=1&amp;pid=07d17deb1&amp;color=36,64,97&amp;vtp=1&amp;bt=1&amp;bbb=1"/>
          <p:cNvSpPr/>
          <p:nvPr/>
        </p:nvSpPr>
        <p:spPr>
          <a:xfrm>
            <a:off x="539496" y="27501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从两个口袋里各取1封信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种不同的取法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3" name="QB_5_AN.16_1#592f46800.blank?vaa=1&amp;vcp=1&amp;vop=1&amp;pid=07d17deb1&amp;color=36,64,97&amp;vpa=4&amp;vtp=1&amp;bbb=1"/>
          <p:cNvSpPr/>
          <p:nvPr/>
        </p:nvSpPr>
        <p:spPr>
          <a:xfrm>
            <a:off x="3974052" y="2708229"/>
            <a:ext cx="3952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5_1#592f46800?vaa=1&amp;vcp=1&amp;vop=1&amp;pid=07d17deb1&amp;color=36,64,97&amp;vtp=1&amp;bbb=1&amp;hb=1"/>
              <p:cNvSpPr/>
              <p:nvPr/>
            </p:nvSpPr>
            <p:spPr>
              <a:xfrm>
                <a:off x="539496" y="3167716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从两个口袋里各取1封信，不论从哪个口袋中取，都不能单独完成这件事，是分步问题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，应分两个步骤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完成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:第一步，从第一个口袋中取1封信，有5种取法，第二步，从第二个口袋中取1封信，有4种取法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,由分步计数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原理可知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5×4=20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（种）不同的取法.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15_1#592f46800?vaa=1&amp;vcp=1&amp;vop=1&amp;pid=07d17deb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7716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8_1#d52bad8eb?vaa=1&amp;vcp=1&amp;vop=1&amp;pid=07d17deb1&amp;color=36,64,97&amp;vtp=1&amp;bt=1&amp;bbb=1"/>
          <p:cNvSpPr/>
          <p:nvPr/>
        </p:nvSpPr>
        <p:spPr>
          <a:xfrm>
            <a:off x="539496" y="296051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把这两个口袋里的9封信，分别投入四个邮筒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种不同的投法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（用式子表示）.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0_1#d52bad8eb.blank?vaa=1&amp;vcp=1&amp;vop=1&amp;pid=07d17deb1&amp;color=36,64,97&amp;vpa=5&amp;vtp=1&amp;bbb=1"/>
              <p:cNvSpPr/>
              <p:nvPr/>
            </p:nvSpPr>
            <p:spPr>
              <a:xfrm>
                <a:off x="6259258" y="2996583"/>
                <a:ext cx="333312" cy="2722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5_AN.20_1#d52bad8eb.blank?vaa=1&amp;vcp=1&amp;vop=1&amp;pid=07d17deb1&amp;color=36,64,97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258" y="2996583"/>
                <a:ext cx="333312" cy="272288"/>
              </a:xfrm>
              <a:prstGeom prst="rect">
                <a:avLst/>
              </a:prstGeom>
              <a:blipFill>
                <a:blip r:embed="rId3"/>
                <a:stretch>
                  <a:fillRect l="-27778" t="-29545" b="-5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9_1#d52bad8eb?vaa=1&amp;vcp=1&amp;vop=1&amp;pid=07d17deb1&amp;color=36,64,97&amp;vtp=1&amp;bbb=1&amp;hb=1"/>
              <p:cNvSpPr/>
              <p:nvPr/>
            </p:nvSpPr>
            <p:spPr>
              <a:xfrm>
                <a:off x="539496" y="3331101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第一封信投入邮筒有4种投法;第二封信投入邮筒有4种投法，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，第九封信投入邮筒有4种投法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.由分步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计数原理可知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种不同的投法.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9_1#d52bad8eb?vaa=1&amp;vcp=1&amp;vop=1&amp;pid=07d17deb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1101"/>
                <a:ext cx="11109960" cy="772859"/>
              </a:xfrm>
              <a:prstGeom prst="rect">
                <a:avLst/>
              </a:prstGeom>
              <a:blipFill>
                <a:blip r:embed="rId4"/>
                <a:stretch>
                  <a:fillRect l="-1317" r="-98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2_1#feb5de488?vaa=1&amp;vcp=1&amp;vop=1&amp;pid=42d7fcbd3&amp;color=36,64,97&amp;vtp=1&amp;bt=1&amp;bbb=1&amp;hb=1"/>
              <p:cNvSpPr/>
              <p:nvPr/>
            </p:nvSpPr>
            <p:spPr>
              <a:xfrm>
                <a:off x="539496" y="1409591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[吉林省实验中学2025高二月考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]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商场某区域的行走路线图可以抽象为一个正方体道路网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如图，图中的线段均为可行走的通道），甲、乙两人同时从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点以相同的速度出发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，随机地选择一条最短路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径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，同时经过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点并最终到达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种不同的行走方法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22_1#feb5de488?vaa=1&amp;vcp=1&amp;vop=1&amp;pid=42d7fcbd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09591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4_1#feb5de488.blank?vaa=1&amp;vcp=1&amp;vop=1&amp;pid=42d7fcbd3&amp;color=36,64,97&amp;vpa=6&amp;vtp=1&amp;bbb=1"/>
          <p:cNvSpPr/>
          <p:nvPr/>
        </p:nvSpPr>
        <p:spPr>
          <a:xfrm>
            <a:off x="4506182" y="2196356"/>
            <a:ext cx="738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296</a:t>
            </a:r>
            <a:endParaRPr lang="en-US" altLang="zh-CN" dirty="0"/>
          </a:p>
        </p:txBody>
      </p:sp>
      <p:pic>
        <p:nvPicPr>
          <p:cNvPr id="4" name="QB_4_BD.22_2#feb5de488?vaa=1&amp;vcp=1&amp;vop=1&amp;pid=42d7fcbd3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2726835"/>
            <a:ext cx="2130552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3_1#feb5de488?vaa=1&amp;vcp=1&amp;vop=1&amp;pid=42d7fcbd3&amp;color=36,64,97&amp;vtp=1&amp;bbb=1&amp;hb=1"/>
              <p:cNvSpPr/>
              <p:nvPr/>
            </p:nvSpPr>
            <p:spPr>
              <a:xfrm>
                <a:off x="539496" y="4885835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由题图可知，从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点最短路径有6种情况，从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点最短路径有6种情况，所以甲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、乙两人同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点并且经过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点的最短路径有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6×6</m:t>
                            </m:r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（种）不同的走法.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4_AS.23_1#feb5de488?vaa=1&amp;vcp=1&amp;vop=1&amp;pid=42d7fcbd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85835"/>
                <a:ext cx="11109960" cy="772859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1108</Words>
  <Application>Microsoft Office PowerPoint</Application>
  <PresentationFormat>宽屏</PresentationFormat>
  <Paragraphs>116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2025-10-21T08:57:32Z</dcterms:created>
  <dcterms:modified xsi:type="dcterms:W3CDTF">2025-10-21T09:00:19Z</dcterms:modified>
  <cp:category/>
  <cp:contentStatus/>
</cp:coreProperties>
</file>